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  <p:sldMasterId id="2147483852" r:id="rId2"/>
  </p:sldMasterIdLst>
  <p:sldIdLst>
    <p:sldId id="257" r:id="rId3"/>
    <p:sldId id="258" r:id="rId4"/>
    <p:sldId id="288" r:id="rId5"/>
    <p:sldId id="263" r:id="rId6"/>
    <p:sldId id="264" r:id="rId7"/>
    <p:sldId id="259" r:id="rId8"/>
    <p:sldId id="260" r:id="rId9"/>
    <p:sldId id="261" r:id="rId10"/>
    <p:sldId id="262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6" r:id="rId21"/>
    <p:sldId id="274" r:id="rId22"/>
    <p:sldId id="275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77" r:id="rId33"/>
    <p:sldId id="278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4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31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/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B1C2D-AA40-4300-A4F9-622ABAEBCCBA}" type="datetimeFigureOut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11/06/2021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E2560-0500-48BE-A7A1-8FF49CDC74C2}" type="slidenum">
              <a:rPr lang="es-MX">
                <a:solidFill>
                  <a:srgbClr val="90C226"/>
                </a:solidFill>
              </a:rPr>
              <a:pPr>
                <a:defRPr/>
              </a:pPr>
              <a:t>‹Nº›</a:t>
            </a:fld>
            <a:endParaRPr lang="es-MX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398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EB272-9EDE-46FE-A7B2-D7BFB684D755}" type="datetimeFigureOut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11/06/2021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2D53E-B094-4987-8F25-357214CEFC80}" type="slidenum">
              <a:rPr lang="es-MX">
                <a:solidFill>
                  <a:srgbClr val="90C226"/>
                </a:solidFill>
              </a:rPr>
              <a:pPr>
                <a:defRPr/>
              </a:pPr>
              <a:t>‹Nº›</a:t>
            </a:fld>
            <a:endParaRPr lang="es-MX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745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9655E-5F58-440F-BD7C-8AE1938B09B9}" type="datetimeFigureOut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11/06/2021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F6088-744F-4D8A-B500-943EBABDE0DF}" type="slidenum">
              <a:rPr lang="es-MX">
                <a:solidFill>
                  <a:srgbClr val="90C226"/>
                </a:solidFill>
              </a:rPr>
              <a:pPr>
                <a:defRPr/>
              </a:pPr>
              <a:t>‹Nº›</a:t>
            </a:fld>
            <a:endParaRPr lang="es-MX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067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0B7DE-D9F3-4EEF-81C5-2CCD5A64996A}" type="datetimeFigureOut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11/06/2021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94A7B-BE51-417F-B3A7-D92EA7D7BECA}" type="slidenum">
              <a:rPr lang="es-MX">
                <a:solidFill>
                  <a:srgbClr val="90C226"/>
                </a:solidFill>
              </a:rPr>
              <a:pPr>
                <a:defRPr/>
              </a:pPr>
              <a:t>‹Nº›</a:t>
            </a:fld>
            <a:endParaRPr lang="es-MX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568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5F2CA-D983-469F-8A6F-9965458F63B8}" type="datetimeFigureOut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11/06/2021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A71A7-F301-4D62-A061-D7F069A68AD2}" type="slidenum">
              <a:rPr lang="es-MX">
                <a:solidFill>
                  <a:srgbClr val="90C226"/>
                </a:solidFill>
              </a:rPr>
              <a:pPr>
                <a:defRPr/>
              </a:pPr>
              <a:t>‹Nº›</a:t>
            </a:fld>
            <a:endParaRPr lang="es-MX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821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F3D1A-2D64-4C96-B5CB-C77227604435}" type="datetimeFigureOut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11/06/2021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A384A-B037-4D9E-A3F8-887DD3898EE2}" type="slidenum">
              <a:rPr lang="es-MX">
                <a:solidFill>
                  <a:srgbClr val="90C226"/>
                </a:solidFill>
              </a:rPr>
              <a:pPr>
                <a:defRPr/>
              </a:pPr>
              <a:t>‹Nº›</a:t>
            </a:fld>
            <a:endParaRPr lang="es-MX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2F496-001A-4A43-8786-6031975ED562}" type="datetimeFigureOut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11/06/2021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58921-DE0D-4A55-B81B-A4B2B9810C3F}" type="slidenum">
              <a:rPr lang="es-MX">
                <a:solidFill>
                  <a:srgbClr val="90C226"/>
                </a:solidFill>
              </a:rPr>
              <a:pPr>
                <a:defRPr/>
              </a:pPr>
              <a:t>‹Nº›</a:t>
            </a:fld>
            <a:endParaRPr lang="es-MX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7358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757D3-50C6-43DA-B3AC-BC908150CAB5}" type="datetimeFigureOut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11/06/2021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98D36-3196-4B28-BBE7-403897D16527}" type="slidenum">
              <a:rPr lang="es-MX">
                <a:solidFill>
                  <a:srgbClr val="90C226"/>
                </a:solidFill>
              </a:rPr>
              <a:pPr>
                <a:defRPr/>
              </a:pPr>
              <a:t>‹Nº›</a:t>
            </a:fld>
            <a:endParaRPr lang="es-MX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435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F2D3D-4A27-4188-A560-F142063E537C}" type="datetimeFigureOut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11/06/2021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6FBEB-1D6D-470F-8608-E320149B53FB}" type="slidenum">
              <a:rPr lang="es-MX">
                <a:solidFill>
                  <a:srgbClr val="90C226"/>
                </a:solidFill>
              </a:rPr>
              <a:pPr>
                <a:defRPr/>
              </a:pPr>
              <a:t>‹Nº›</a:t>
            </a:fld>
            <a:endParaRPr lang="es-MX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36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9C291-E6BC-4ABF-A193-5616E813ADB8}" type="datetimeFigureOut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11/06/2021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80150-95C1-420F-B1C8-9C36681B9660}" type="slidenum">
              <a:rPr lang="es-MX">
                <a:solidFill>
                  <a:srgbClr val="90C226"/>
                </a:solidFill>
              </a:rPr>
              <a:pPr>
                <a:defRPr/>
              </a:pPr>
              <a:t>‹Nº›</a:t>
            </a:fld>
            <a:endParaRPr lang="es-MX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206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9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  <a:endParaRPr lang="en-US" smtClean="0">
              <a:solidFill>
                <a:srgbClr val="C0E474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61EC6-4B9B-4A41-9701-53DE246A0775}" type="datetimeFigureOut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11/06/2021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553FB-FEF5-4B04-9817-AFBAD032BCB2}" type="slidenum">
              <a:rPr lang="es-MX">
                <a:solidFill>
                  <a:srgbClr val="90C226"/>
                </a:solidFill>
              </a:rPr>
              <a:pPr>
                <a:defRPr/>
              </a:pPr>
              <a:t>‹Nº›</a:t>
            </a:fld>
            <a:endParaRPr lang="es-MX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714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83661-72A8-4361-800A-5FC2F13AF646}" type="datetimeFigureOut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11/06/2021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489E8-799A-46FB-8305-2D2B7E086434}" type="slidenum">
              <a:rPr lang="es-MX">
                <a:solidFill>
                  <a:srgbClr val="90C226"/>
                </a:solidFill>
              </a:rPr>
              <a:pPr>
                <a:defRPr/>
              </a:pPr>
              <a:t>‹Nº›</a:t>
            </a:fld>
            <a:endParaRPr lang="es-MX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926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41D76-52BE-4CD8-AA68-4DB8B51154AC}" type="datetimeFigureOut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11/06/2021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768D1-241B-4839-8E4C-21B8ED755611}" type="slidenum">
              <a:rPr lang="es-MX">
                <a:solidFill>
                  <a:srgbClr val="90C226"/>
                </a:solidFill>
              </a:rPr>
              <a:pPr>
                <a:defRPr/>
              </a:pPr>
              <a:t>‹Nº›</a:t>
            </a:fld>
            <a:endParaRPr lang="es-MX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133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1D9E2-9594-45F6-9E4F-80E43AADE2FB}" type="datetimeFigureOut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11/06/2021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706AA-22F7-4373-B4C4-0898D8C727F0}" type="slidenum">
              <a:rPr lang="es-MX">
                <a:solidFill>
                  <a:srgbClr val="90C226"/>
                </a:solidFill>
              </a:rPr>
              <a:pPr>
                <a:defRPr/>
              </a:pPr>
              <a:t>‹Nº›</a:t>
            </a:fld>
            <a:endParaRPr lang="es-MX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7456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0F3CE-50C8-4DBF-AA57-D396DAB06F8A}" type="datetimeFigureOut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11/06/2021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4B06C-BFAD-40A1-90D1-3780DD0B9074}" type="slidenum">
              <a:rPr lang="es-MX">
                <a:solidFill>
                  <a:srgbClr val="90C226"/>
                </a:solidFill>
              </a:rPr>
              <a:pPr>
                <a:defRPr/>
              </a:pPr>
              <a:t>‹Nº›</a:t>
            </a:fld>
            <a:endParaRPr lang="es-MX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158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B09E2-505D-4E51-91F4-20C34EBFFAFF}" type="datetimeFigureOut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11/06/2021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D8E56-11E9-4BFA-B5EB-04CAF65C6743}" type="slidenum">
              <a:rPr lang="es-MX">
                <a:solidFill>
                  <a:srgbClr val="90C226"/>
                </a:solidFill>
              </a:rPr>
              <a:pPr>
                <a:defRPr/>
              </a:pPr>
              <a:t>‹Nº›</a:t>
            </a:fld>
            <a:endParaRPr lang="es-MX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804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6/11/2021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EF8250C0-A251-4600-A177-C7A8B9E3EF9F}" type="datetimeFigureOut">
              <a:rPr lang="es-MX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11/06/2021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defTabSz="914400">
              <a:defRPr/>
            </a:pPr>
            <a:fld id="{DE34B4F5-96D7-43EB-A44D-50AF1DB9FC99}" type="slidenum">
              <a:rPr lang="es-MX">
                <a:solidFill>
                  <a:srgbClr val="90C226"/>
                </a:solidFill>
              </a:rPr>
              <a:pPr defTabSz="914400">
                <a:defRPr/>
              </a:pPr>
              <a:t>‹Nº›</a:t>
            </a:fld>
            <a:endParaRPr lang="es-MX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0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1655763"/>
            <a:ext cx="10058400" cy="2841285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Institución </a:t>
            </a:r>
            <a:r>
              <a:rPr lang="es-MX" dirty="0"/>
              <a:t>educativa</a:t>
            </a:r>
            <a:br>
              <a:rPr lang="es-MX" dirty="0"/>
            </a:br>
            <a:r>
              <a:rPr lang="es-MX" dirty="0"/>
              <a:t>juan José </a:t>
            </a:r>
            <a:r>
              <a:rPr lang="es-MX" dirty="0" smtClean="0"/>
              <a:t>rondón</a:t>
            </a:r>
            <a:br>
              <a:rPr lang="es-MX" dirty="0" smtClean="0"/>
            </a:b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69823" y="4811842"/>
            <a:ext cx="11692328" cy="1360357"/>
          </a:xfrm>
        </p:spPr>
        <p:txBody>
          <a:bodyPr/>
          <a:lstStyle/>
          <a:p>
            <a:pPr marL="0" indent="0" algn="ctr">
              <a:buNone/>
            </a:pPr>
            <a:r>
              <a:rPr lang="es-MX" sz="3600" dirty="0"/>
              <a:t>INFORME DE </a:t>
            </a:r>
            <a:r>
              <a:rPr lang="es-MX" sz="3600" dirty="0" smtClean="0"/>
              <a:t>GESTIÓN </a:t>
            </a:r>
            <a:r>
              <a:rPr lang="es-MX" sz="3600" dirty="0"/>
              <a:t>Y </a:t>
            </a:r>
            <a:r>
              <a:rPr lang="es-MX" sz="3600" dirty="0" smtClean="0"/>
              <a:t>RENDICIÓN </a:t>
            </a:r>
            <a:r>
              <a:rPr lang="es-MX" sz="3600" dirty="0"/>
              <a:t>DE CUENTAS</a:t>
            </a:r>
          </a:p>
          <a:p>
            <a:pPr marL="0" indent="0" algn="ctr">
              <a:buNone/>
            </a:pPr>
            <a:r>
              <a:rPr lang="es-MX" sz="3600" dirty="0"/>
              <a:t>2018-2020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2049" name="Imagen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224" y="427220"/>
            <a:ext cx="1203325" cy="11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240364" y="-350712"/>
            <a:ext cx="3711272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sz="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sz="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sz="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INSTITUCIÓN EDUCATIVA JUAN JOSÉ RONDÓN</a:t>
            </a:r>
            <a:endParaRPr kumimoji="0" lang="es-MX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RESOLUCIÓN DE FUNCIÓN No 1809 DE SEPTIEMBRE 4 DE 2002</a:t>
            </a:r>
            <a:endParaRPr kumimoji="0" lang="es-MX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Resolución de Aprobación Oficial No. 507 de junio 16 de 2005</a:t>
            </a:r>
            <a:endParaRPr kumimoji="0" lang="es-MX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0361 de 12 de abril de 2007</a:t>
            </a:r>
            <a:endParaRPr kumimoji="0" lang="es-MX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NIT. 835 000 578 – 4   DANE 17610 9000427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44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4818" y="0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es-MX" sz="8000" dirty="0"/>
              <a:t>Á</a:t>
            </a:r>
            <a:r>
              <a:rPr lang="es-MX" sz="8000" dirty="0" smtClean="0"/>
              <a:t>REAS DE GESTIÓN</a:t>
            </a:r>
            <a:endParaRPr lang="es-MX" sz="80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8325" y="1281600"/>
            <a:ext cx="7015397" cy="528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8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GESTIÓN DIRECTIVA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gradFill>
            <a:gsLst>
              <a:gs pos="7104">
                <a:srgbClr val="FDEEE9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marL="0" indent="0" algn="just">
              <a:buNone/>
            </a:pPr>
            <a:r>
              <a:rPr lang="es-MX" sz="3600" dirty="0"/>
              <a:t>Área  que se centra en el direccionamiento estratégico, la cultura institucional, el clima y el gobierno escolar, además de las relaciones con el entorno. De esta forma, es posible que el rector o director y su equipo directivo  organicen, desarrollen y evalúen el funcionamiento general de la institución</a:t>
            </a:r>
            <a:r>
              <a:rPr lang="es-MX" dirty="0"/>
              <a:t>. </a:t>
            </a:r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3428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9848" y="419725"/>
            <a:ext cx="10058400" cy="5928610"/>
          </a:xfrm>
          <a:gradFill>
            <a:gsLst>
              <a:gs pos="7104">
                <a:srgbClr val="FDEEE9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O" sz="2300" b="1" dirty="0" smtClean="0"/>
              <a:t>DIRECCIONAMIENTO </a:t>
            </a:r>
            <a:r>
              <a:rPr lang="es-CO" sz="2300" b="1" dirty="0"/>
              <a:t>ESTRATEGICO Y   HORIZONTE INSTITUCIONAL</a:t>
            </a:r>
          </a:p>
          <a:p>
            <a:r>
              <a:rPr lang="es-CO" sz="2300" dirty="0" smtClean="0"/>
              <a:t>Actualización   </a:t>
            </a:r>
            <a:r>
              <a:rPr lang="es-CO" sz="2300" dirty="0"/>
              <a:t>del horizonte institucional (misión, visión).</a:t>
            </a:r>
            <a:endParaRPr lang="es-ES" sz="2300" dirty="0"/>
          </a:p>
          <a:p>
            <a:r>
              <a:rPr lang="es-CO" sz="2300" dirty="0"/>
              <a:t>Creación de  formato   de   caracterización de  estudiantes con discapacidad.</a:t>
            </a:r>
            <a:endParaRPr lang="es-CO" sz="2300" b="1" dirty="0"/>
          </a:p>
          <a:p>
            <a:r>
              <a:rPr lang="es-CO" sz="2300" dirty="0"/>
              <a:t>Embellecimiento del colegio (labor   social grados  décimos).</a:t>
            </a:r>
          </a:p>
          <a:p>
            <a:r>
              <a:rPr lang="es-CO" sz="2300" dirty="0"/>
              <a:t>Convenio interinstitucional  Rondón -Sena.</a:t>
            </a:r>
          </a:p>
          <a:p>
            <a:r>
              <a:rPr lang="es-CO" sz="2300" dirty="0"/>
              <a:t>Recorrido de estudiantes a  diferentes universidades de Buenaventura.</a:t>
            </a:r>
          </a:p>
          <a:p>
            <a:pPr marL="0" indent="0">
              <a:buNone/>
            </a:pPr>
            <a:endParaRPr lang="es-ES" sz="2300" b="1" dirty="0" smtClean="0"/>
          </a:p>
          <a:p>
            <a:pPr marL="0" indent="0">
              <a:buNone/>
            </a:pPr>
            <a:r>
              <a:rPr lang="es-ES" sz="2300" b="1" dirty="0" smtClean="0"/>
              <a:t>GESTIÓN </a:t>
            </a:r>
            <a:r>
              <a:rPr lang="es-ES" sz="2300" b="1" dirty="0"/>
              <a:t>ESTRÁTEGICA</a:t>
            </a:r>
          </a:p>
          <a:p>
            <a:r>
              <a:rPr lang="es-ES" sz="2300" dirty="0" smtClean="0"/>
              <a:t>Proposición </a:t>
            </a:r>
            <a:r>
              <a:rPr lang="es-ES" sz="2300" dirty="0"/>
              <a:t>de directrices</a:t>
            </a:r>
          </a:p>
          <a:p>
            <a:r>
              <a:rPr lang="es-ES" sz="2300" dirty="0"/>
              <a:t>Asignación de proyectos  transversales a una área de gestión</a:t>
            </a:r>
            <a:r>
              <a:rPr lang="es-ES" sz="2300" dirty="0" smtClean="0"/>
              <a:t>.</a:t>
            </a:r>
          </a:p>
          <a:p>
            <a:r>
              <a:rPr lang="es-ES" sz="2300" dirty="0" smtClean="0"/>
              <a:t>Elaboración del mapa de riesgos </a:t>
            </a:r>
            <a:r>
              <a:rPr lang="es-ES" sz="2300" dirty="0" err="1" smtClean="0"/>
              <a:t>isntitucional</a:t>
            </a:r>
            <a:endParaRPr lang="es-ES" sz="2300" dirty="0"/>
          </a:p>
          <a:p>
            <a:endParaRPr lang="es-MX" sz="2300" dirty="0"/>
          </a:p>
        </p:txBody>
      </p:sp>
    </p:spTree>
    <p:extLst>
      <p:ext uri="{BB962C8B-B14F-4D97-AF65-F5344CB8AC3E}">
        <p14:creationId xmlns:p14="http://schemas.microsoft.com/office/powerpoint/2010/main" val="339018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9848" y="464695"/>
            <a:ext cx="10058400" cy="5981075"/>
          </a:xfrm>
          <a:gradFill>
            <a:gsLst>
              <a:gs pos="7104">
                <a:srgbClr val="FFFF00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MX" sz="2800" b="1" dirty="0"/>
              <a:t>GOBIERNO ESCOLAR</a:t>
            </a:r>
          </a:p>
          <a:p>
            <a:pPr marL="0" indent="0" algn="just">
              <a:buNone/>
            </a:pPr>
            <a:r>
              <a:rPr lang="es-MX" sz="2400" dirty="0" smtClean="0"/>
              <a:t>Conformación y funcionamiento de consejo directivo.</a:t>
            </a:r>
            <a:endParaRPr lang="es-MX" sz="2400" dirty="0"/>
          </a:p>
          <a:p>
            <a:pPr marL="0" indent="0" algn="just">
              <a:buNone/>
            </a:pPr>
            <a:r>
              <a:rPr lang="es-MX" sz="2400" dirty="0" smtClean="0"/>
              <a:t>Diseño de Formato   </a:t>
            </a:r>
            <a:r>
              <a:rPr lang="es-MX" sz="2400" dirty="0"/>
              <a:t>de  identificación de  planes </a:t>
            </a:r>
            <a:r>
              <a:rPr lang="es-MX" sz="2400" dirty="0" smtClean="0"/>
              <a:t>de </a:t>
            </a:r>
            <a:r>
              <a:rPr lang="es-MX" sz="2400" dirty="0"/>
              <a:t>mejoramiento para   estudiantes   con dificultades  académicas.</a:t>
            </a:r>
          </a:p>
          <a:p>
            <a:pPr marL="0" indent="0" algn="just">
              <a:buNone/>
            </a:pPr>
            <a:r>
              <a:rPr lang="es-MX" sz="2400" dirty="0" smtClean="0"/>
              <a:t>Reuniones periódicas de los   </a:t>
            </a:r>
            <a:r>
              <a:rPr lang="es-MX" sz="2400" dirty="0"/>
              <a:t>jefes de áreas </a:t>
            </a:r>
            <a:r>
              <a:rPr lang="es-MX" sz="2400" dirty="0" smtClean="0"/>
              <a:t>con </a:t>
            </a:r>
            <a:r>
              <a:rPr lang="es-MX" sz="2400" dirty="0"/>
              <a:t>el fin   de brindar informe de cada área.</a:t>
            </a:r>
          </a:p>
          <a:p>
            <a:pPr marL="0" indent="0" algn="just">
              <a:buNone/>
            </a:pPr>
            <a:r>
              <a:rPr lang="es-MX" sz="2400" dirty="0" smtClean="0"/>
              <a:t>Conformación y Seguimiento al consejo </a:t>
            </a:r>
            <a:r>
              <a:rPr lang="es-MX" sz="2400" dirty="0"/>
              <a:t>directivo, académico , comisión de  evaluación y promoción , consejo estudiantil,  personería estudiantil y  asociación de padres   de familia</a:t>
            </a:r>
            <a:r>
              <a:rPr lang="es-MX" sz="2400" dirty="0" smtClean="0"/>
              <a:t>.</a:t>
            </a:r>
          </a:p>
          <a:p>
            <a:pPr marL="0" indent="0" algn="just">
              <a:buNone/>
            </a:pPr>
            <a:r>
              <a:rPr lang="es-MX" sz="2800" b="1" dirty="0" smtClean="0"/>
              <a:t>CULTURA </a:t>
            </a:r>
            <a:r>
              <a:rPr lang="es-MX" sz="2800" b="1" dirty="0"/>
              <a:t>INSTITUCIONAL</a:t>
            </a:r>
          </a:p>
          <a:p>
            <a:pPr marL="0" indent="0" algn="just">
              <a:buNone/>
            </a:pPr>
            <a:r>
              <a:rPr lang="es-MX" sz="2400" dirty="0" smtClean="0"/>
              <a:t>Disponibilidad </a:t>
            </a:r>
            <a:r>
              <a:rPr lang="es-MX" sz="2400" dirty="0"/>
              <a:t>para el trabajo por parte de los miembros de la institución.</a:t>
            </a:r>
          </a:p>
          <a:p>
            <a:pPr marL="0" indent="0" algn="just">
              <a:buNone/>
            </a:pPr>
            <a:r>
              <a:rPr lang="es-MX" sz="2400" dirty="0"/>
              <a:t>Estímulos a  los estudiantes con mejores </a:t>
            </a:r>
            <a:r>
              <a:rPr lang="es-MX" sz="2400" dirty="0" err="1"/>
              <a:t>icfes</a:t>
            </a:r>
            <a:r>
              <a:rPr lang="es-MX" sz="2400" dirty="0"/>
              <a:t> por parte de la institución educativa</a:t>
            </a:r>
            <a:r>
              <a:rPr lang="es-MX" sz="2400" dirty="0" smtClean="0"/>
              <a:t>.</a:t>
            </a:r>
          </a:p>
          <a:p>
            <a:pPr marL="0" indent="0" algn="just">
              <a:buNone/>
            </a:pPr>
            <a:r>
              <a:rPr lang="es-MX" sz="2400" dirty="0" smtClean="0"/>
              <a:t>Celebración día de la mujer, estudiante, administrativo y docente.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91359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9705" y="524655"/>
            <a:ext cx="11017770" cy="6115987"/>
          </a:xfrm>
          <a:gradFill>
            <a:gsLst>
              <a:gs pos="8000">
                <a:srgbClr val="AB6698"/>
              </a:gs>
              <a:gs pos="16000">
                <a:srgbClr val="FFC000"/>
              </a:gs>
              <a:gs pos="33000">
                <a:srgbClr val="FFC000"/>
              </a:gs>
              <a:gs pos="7104">
                <a:srgbClr val="7030A0"/>
              </a:gs>
              <a:gs pos="6000">
                <a:schemeClr val="accent1">
                  <a:lumMod val="5000"/>
                  <a:lumOff val="95000"/>
                </a:schemeClr>
              </a:gs>
              <a:gs pos="23000">
                <a:srgbClr val="92D050"/>
              </a:gs>
              <a:gs pos="8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2400" b="1" dirty="0"/>
              <a:t>CLIMA ESCOLAR</a:t>
            </a:r>
          </a:p>
          <a:p>
            <a:r>
              <a:rPr lang="es-MX" sz="2400" dirty="0"/>
              <a:t>Inducción a estudiantes nuevos</a:t>
            </a:r>
          </a:p>
          <a:p>
            <a:r>
              <a:rPr lang="es-MX" sz="2400" dirty="0"/>
              <a:t>Motivación  y seguimiento a  estudiantes por parte de los diferentes actores institucionales.</a:t>
            </a:r>
          </a:p>
          <a:p>
            <a:r>
              <a:rPr lang="es-MX" sz="2400" dirty="0"/>
              <a:t>Actualización del pacto de convivencia con la comunidad educativa.</a:t>
            </a:r>
          </a:p>
          <a:p>
            <a:r>
              <a:rPr lang="es-MX" sz="2400" dirty="0"/>
              <a:t>Realización  de actividades extracurriculares. </a:t>
            </a:r>
          </a:p>
          <a:p>
            <a:r>
              <a:rPr lang="es-MX" sz="2400" dirty="0"/>
              <a:t>Socialización  de  formatos de prevención y seguimiento de problemáticas sociales.</a:t>
            </a:r>
          </a:p>
          <a:p>
            <a:r>
              <a:rPr lang="es-MX" sz="2400" dirty="0"/>
              <a:t>Abordaje de  conflictos desde el comité de convivencia escolar.</a:t>
            </a:r>
          </a:p>
          <a:p>
            <a:r>
              <a:rPr lang="es-MX" sz="2400" dirty="0"/>
              <a:t>Articulaciones con entidades externas </a:t>
            </a:r>
            <a:r>
              <a:rPr lang="es-MX" sz="2400" dirty="0" smtClean="0"/>
              <a:t>( </a:t>
            </a:r>
            <a:r>
              <a:rPr lang="es-MX" sz="2400" dirty="0"/>
              <a:t>Solidaridad internacional, fundación plan, Hospital Luis </a:t>
            </a:r>
            <a:r>
              <a:rPr lang="es-MX" sz="2400" dirty="0" err="1"/>
              <a:t>Ablanque</a:t>
            </a:r>
            <a:r>
              <a:rPr lang="es-MX" sz="2400" dirty="0"/>
              <a:t> de la plata</a:t>
            </a:r>
            <a:r>
              <a:rPr lang="es-MX" sz="2400" dirty="0" smtClean="0"/>
              <a:t>).</a:t>
            </a:r>
          </a:p>
          <a:p>
            <a:pPr marL="0" indent="0">
              <a:buNone/>
            </a:pPr>
            <a:r>
              <a:rPr lang="es-MX" sz="2400" b="1" dirty="0"/>
              <a:t>RELACIONES CON EL ENTORNO</a:t>
            </a:r>
            <a:r>
              <a:rPr lang="es-MX" sz="2400" dirty="0"/>
              <a:t/>
            </a:r>
            <a:br>
              <a:rPr lang="es-MX" sz="2400" dirty="0"/>
            </a:br>
            <a:r>
              <a:rPr lang="es-MX" sz="2400" dirty="0"/>
              <a:t>Diálogo asertivo  con padres, madres de familia y/o cuidadores.</a:t>
            </a:r>
            <a:br>
              <a:rPr lang="es-MX" sz="2400" dirty="0"/>
            </a:br>
            <a:r>
              <a:rPr lang="es-MX" sz="2400" dirty="0"/>
              <a:t>Acercamiento con la JAL y JAC donde hace presencia la institución.</a:t>
            </a:r>
          </a:p>
          <a:p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151372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G-20190125-WA000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860" y="389744"/>
            <a:ext cx="8155187" cy="611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43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184829"/>
            <a:ext cx="10058400" cy="1029375"/>
          </a:xfrm>
        </p:spPr>
        <p:txBody>
          <a:bodyPr/>
          <a:lstStyle/>
          <a:p>
            <a:pPr algn="ctr"/>
            <a:r>
              <a:rPr lang="es-MX" sz="4400" dirty="0" smtClean="0"/>
              <a:t>Gestión</a:t>
            </a:r>
            <a:r>
              <a:rPr lang="es-MX" dirty="0" smtClean="0"/>
              <a:t> </a:t>
            </a:r>
            <a:r>
              <a:rPr lang="es-MX" sz="4400" dirty="0" smtClean="0"/>
              <a:t>académica</a:t>
            </a:r>
            <a:r>
              <a:rPr lang="es-MX" dirty="0" smtClean="0"/>
              <a:t>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9848" y="1334124"/>
            <a:ext cx="10058400" cy="4493302"/>
          </a:xfrm>
          <a:gradFill>
            <a:gsLst>
              <a:gs pos="20000">
                <a:srgbClr val="F6FEE8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s-MX" dirty="0" smtClean="0"/>
              <a:t>Dinamización del consejo académico.</a:t>
            </a:r>
          </a:p>
          <a:p>
            <a:r>
              <a:rPr lang="es-MX" dirty="0" smtClean="0"/>
              <a:t>Ajustes a los planes de áreas.</a:t>
            </a:r>
          </a:p>
          <a:p>
            <a:r>
              <a:rPr lang="es-MX" dirty="0" smtClean="0"/>
              <a:t>Conformación de equipos de disciplina docentes por jornadas.</a:t>
            </a:r>
          </a:p>
          <a:p>
            <a:r>
              <a:rPr lang="es-MX" dirty="0" smtClean="0"/>
              <a:t>Ajustes al sistema de evaluación.</a:t>
            </a:r>
          </a:p>
          <a:p>
            <a:r>
              <a:rPr lang="es-MX" dirty="0" smtClean="0"/>
              <a:t>Capacitación y acompañamiento del tutor PTA (programa todos a aprender).</a:t>
            </a:r>
          </a:p>
          <a:p>
            <a:r>
              <a:rPr lang="es-MX" dirty="0" smtClean="0"/>
              <a:t>Fortalecimiento del plan de mejoramiento institucional.</a:t>
            </a:r>
          </a:p>
          <a:p>
            <a:r>
              <a:rPr lang="es-MX" dirty="0" smtClean="0"/>
              <a:t>Construcción colectiva del </a:t>
            </a:r>
            <a:r>
              <a:rPr lang="es-MX" dirty="0"/>
              <a:t>proyecto de educación remota</a:t>
            </a:r>
            <a:r>
              <a:rPr lang="es-MX" dirty="0" smtClean="0"/>
              <a:t>.</a:t>
            </a:r>
          </a:p>
          <a:p>
            <a:r>
              <a:rPr lang="es-MX" dirty="0" smtClean="0"/>
              <a:t>Elaboración del plan de trabajo en clase (diagnostico, talleres de refuerzos y nivelación).</a:t>
            </a:r>
          </a:p>
          <a:p>
            <a:r>
              <a:rPr lang="es-MX" dirty="0" smtClean="0"/>
              <a:t>Elaboración, revisión y Entrega periódica de las guías académicas.</a:t>
            </a:r>
          </a:p>
          <a:p>
            <a:r>
              <a:rPr lang="es-MX" dirty="0" smtClean="0"/>
              <a:t>Reuniones general de docentes y el equipo técnico. </a:t>
            </a:r>
          </a:p>
          <a:p>
            <a:r>
              <a:rPr lang="es-MX" dirty="0" smtClean="0"/>
              <a:t>Reuniones periódicas con el consejo académico.</a:t>
            </a:r>
          </a:p>
          <a:p>
            <a:r>
              <a:rPr lang="es-MX" dirty="0" smtClean="0"/>
              <a:t>Reuniones generales con padres de familia. </a:t>
            </a:r>
            <a:endParaRPr lang="es-MX" dirty="0"/>
          </a:p>
          <a:p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9634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74345"/>
          </a:xfrm>
        </p:spPr>
        <p:txBody>
          <a:bodyPr>
            <a:normAutofit/>
          </a:bodyPr>
          <a:lstStyle/>
          <a:p>
            <a:pPr algn="ctr"/>
            <a:r>
              <a:rPr lang="es-MX" sz="4400" dirty="0" smtClean="0"/>
              <a:t>Gestión administrativa y financiera</a:t>
            </a:r>
            <a:endParaRPr lang="es-MX" sz="4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9848" y="1798820"/>
            <a:ext cx="10058400" cy="4373380"/>
          </a:xfrm>
        </p:spPr>
        <p:txBody>
          <a:bodyPr>
            <a:noAutofit/>
          </a:bodyPr>
          <a:lstStyle/>
          <a:p>
            <a:r>
              <a:rPr lang="es-MX" sz="2400" dirty="0" smtClean="0"/>
              <a:t>Organización y fortalecimiento al proceso de matricula.</a:t>
            </a:r>
          </a:p>
          <a:p>
            <a:r>
              <a:rPr lang="es-MX" sz="2400" dirty="0" smtClean="0"/>
              <a:t>Dotación de materiales e implemento de aseo, materiales pedagógicos, papelería e insumos para oficina.</a:t>
            </a:r>
          </a:p>
          <a:p>
            <a:r>
              <a:rPr lang="es-MX" sz="2400" dirty="0" smtClean="0"/>
              <a:t>Dotación de equipos para el mantenimiento de la institución:(hidrolavadora y fumigadora).</a:t>
            </a:r>
          </a:p>
          <a:p>
            <a:r>
              <a:rPr lang="es-MX" sz="2400" dirty="0" smtClean="0"/>
              <a:t>Dotación de equipos tecnológicos: </a:t>
            </a:r>
          </a:p>
          <a:p>
            <a:pPr marL="0" indent="0">
              <a:buNone/>
            </a:pPr>
            <a:r>
              <a:rPr lang="es-MX" sz="2400" dirty="0" smtClean="0"/>
              <a:t>             </a:t>
            </a:r>
            <a:r>
              <a:rPr lang="es-MX" sz="1800" dirty="0" smtClean="0"/>
              <a:t>2 fotocopiadoras, </a:t>
            </a:r>
          </a:p>
          <a:p>
            <a:pPr marL="274320" lvl="1" indent="0">
              <a:buNone/>
            </a:pPr>
            <a:r>
              <a:rPr lang="es-MX" dirty="0" smtClean="0"/>
              <a:t>         27 computadores, </a:t>
            </a:r>
          </a:p>
          <a:p>
            <a:pPr marL="822960" lvl="3" indent="0">
              <a:buNone/>
            </a:pPr>
            <a:r>
              <a:rPr lang="es-MX" sz="1800" dirty="0" smtClean="0"/>
              <a:t>1 impresoras.</a:t>
            </a:r>
          </a:p>
          <a:p>
            <a:pPr marL="822960" lvl="3" indent="0">
              <a:buNone/>
            </a:pPr>
            <a:r>
              <a:rPr lang="es-MX" sz="1800" dirty="0" smtClean="0"/>
              <a:t>2 cabinas de sonido</a:t>
            </a:r>
          </a:p>
          <a:p>
            <a:pPr marL="822960" lvl="3" indent="0">
              <a:buNone/>
            </a:pPr>
            <a:r>
              <a:rPr lang="es-MX" sz="1800" dirty="0" smtClean="0"/>
              <a:t>3 televisores</a:t>
            </a:r>
          </a:p>
          <a:p>
            <a:pPr marL="822960" lvl="3" indent="0">
              <a:buNone/>
            </a:pPr>
            <a:r>
              <a:rPr lang="es-MX" sz="1800" dirty="0" smtClean="0"/>
              <a:t>16 cámaras de seguridad</a:t>
            </a:r>
          </a:p>
          <a:p>
            <a:pPr marL="822960" lvl="3" indent="0">
              <a:buNone/>
            </a:pPr>
            <a:r>
              <a:rPr lang="es-MX" sz="1800" dirty="0" smtClean="0"/>
              <a:t>10 Ventiladores</a:t>
            </a:r>
          </a:p>
          <a:p>
            <a:pPr marL="822960" lvl="3" indent="0">
              <a:buNone/>
            </a:pPr>
            <a:endParaRPr lang="es-MX" sz="1800" dirty="0" smtClean="0"/>
          </a:p>
          <a:p>
            <a:pPr marL="822960" lvl="3" indent="0">
              <a:buNone/>
            </a:pPr>
            <a:endParaRPr lang="es-MX" sz="1800" dirty="0" smtClean="0"/>
          </a:p>
          <a:p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130844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242" y="289760"/>
            <a:ext cx="10058400" cy="774542"/>
          </a:xfrm>
        </p:spPr>
        <p:txBody>
          <a:bodyPr>
            <a:normAutofit/>
          </a:bodyPr>
          <a:lstStyle/>
          <a:p>
            <a:pPr algn="ctr"/>
            <a:r>
              <a:rPr lang="es-MX" sz="3600" dirty="0" smtClean="0"/>
              <a:t>Gestión administrativa y financiera</a:t>
            </a:r>
            <a:endParaRPr lang="es-MX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4576" y="1064302"/>
            <a:ext cx="11077731" cy="5381469"/>
          </a:xfrm>
          <a:gradFill>
            <a:gsLst>
              <a:gs pos="20000">
                <a:srgbClr val="F6FEE8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lnSpcReduction="10000"/>
          </a:bodyPr>
          <a:lstStyle/>
          <a:p>
            <a:pPr marL="822960" lvl="3" indent="0">
              <a:buNone/>
            </a:pPr>
            <a:r>
              <a:rPr lang="es-MX" sz="2400" b="1" dirty="0" smtClean="0"/>
              <a:t>Dotación de mobiliario</a:t>
            </a:r>
            <a:r>
              <a:rPr lang="es-MX" sz="2400" dirty="0" smtClean="0"/>
              <a:t>:</a:t>
            </a:r>
          </a:p>
          <a:p>
            <a:pPr marL="822960" lvl="3" indent="0">
              <a:buNone/>
            </a:pPr>
            <a:r>
              <a:rPr lang="es-MX" sz="2400" dirty="0" smtClean="0"/>
              <a:t>Compra de pupitres.</a:t>
            </a:r>
          </a:p>
          <a:p>
            <a:pPr marL="822960" lvl="3" indent="0">
              <a:buNone/>
            </a:pPr>
            <a:r>
              <a:rPr lang="es-MX" sz="2400" dirty="0" smtClean="0"/>
              <a:t>Escritores de docentes.</a:t>
            </a:r>
          </a:p>
          <a:p>
            <a:pPr marL="822960" lvl="3" indent="0">
              <a:buNone/>
            </a:pPr>
            <a:r>
              <a:rPr lang="es-MX" sz="2400" dirty="0" smtClean="0"/>
              <a:t>Mesa para la sala de juntas.</a:t>
            </a:r>
          </a:p>
          <a:p>
            <a:pPr marL="822960" lvl="3" indent="0">
              <a:buNone/>
            </a:pPr>
            <a:r>
              <a:rPr lang="es-MX" sz="2400" dirty="0" smtClean="0"/>
              <a:t>Archivadores. (para las matriculas y para documentación administrativa).</a:t>
            </a:r>
          </a:p>
          <a:p>
            <a:pPr marL="822960" lvl="3" indent="0">
              <a:buNone/>
            </a:pPr>
            <a:r>
              <a:rPr lang="es-MX" sz="2400" dirty="0" smtClean="0"/>
              <a:t>Instalación de puertas PVC.</a:t>
            </a:r>
          </a:p>
          <a:p>
            <a:pPr marL="822960" lvl="3" indent="0">
              <a:lnSpc>
                <a:spcPct val="100000"/>
              </a:lnSpc>
              <a:buNone/>
            </a:pPr>
            <a:endParaRPr lang="es-MX" sz="900" dirty="0" smtClean="0"/>
          </a:p>
          <a:p>
            <a:pPr marL="822960" lvl="3" indent="0">
              <a:buNone/>
            </a:pPr>
            <a:r>
              <a:rPr lang="es-MX" sz="2400" b="1" dirty="0" smtClean="0"/>
              <a:t>Adecuación de loa planta física.</a:t>
            </a:r>
          </a:p>
          <a:p>
            <a:pPr marL="822960" lvl="3" indent="0">
              <a:buNone/>
            </a:pPr>
            <a:r>
              <a:rPr lang="es-MX" sz="2400" dirty="0" smtClean="0"/>
              <a:t>Enceramiento de ambas sedes con maya y alambre de</a:t>
            </a:r>
          </a:p>
          <a:p>
            <a:pPr marL="822960" lvl="3" indent="0">
              <a:buNone/>
            </a:pPr>
            <a:r>
              <a:rPr lang="es-MX" sz="2400" dirty="0" smtClean="0"/>
              <a:t>Adecuación, ampliación y dotación de cocina para el funcionamiento del restaurante escolar. (congelador, estufa industrial, licuadora entre otros.</a:t>
            </a:r>
          </a:p>
          <a:p>
            <a:pPr marL="822960" lvl="3" indent="0">
              <a:buNone/>
            </a:pPr>
            <a:r>
              <a:rPr lang="es-MX" sz="2400" dirty="0" smtClean="0"/>
              <a:t>Adecuación de baterías sanitarias, cubiertas y salones.</a:t>
            </a:r>
          </a:p>
          <a:p>
            <a:pPr marL="822960" lvl="3" indent="0">
              <a:buNone/>
            </a:pPr>
            <a:r>
              <a:rPr lang="es-MX" sz="2400" dirty="0" smtClean="0"/>
              <a:t>Dotación de implementos de Bioseguridad.</a:t>
            </a:r>
          </a:p>
          <a:p>
            <a:pPr marL="822960" lvl="3" indent="0">
              <a:buNone/>
            </a:pPr>
            <a:endParaRPr lang="es-MX" sz="2400" dirty="0" smtClean="0"/>
          </a:p>
          <a:p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22813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242" y="289760"/>
            <a:ext cx="10058400" cy="774542"/>
          </a:xfrm>
        </p:spPr>
        <p:txBody>
          <a:bodyPr>
            <a:normAutofit/>
          </a:bodyPr>
          <a:lstStyle/>
          <a:p>
            <a:pPr algn="ctr"/>
            <a:r>
              <a:rPr lang="es-MX" sz="3600" dirty="0" smtClean="0"/>
              <a:t>Gestión administrativa y financiera</a:t>
            </a:r>
            <a:endParaRPr lang="es-MX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4576" y="1064302"/>
            <a:ext cx="11077731" cy="5381469"/>
          </a:xfrm>
          <a:gradFill>
            <a:gsLst>
              <a:gs pos="20000">
                <a:srgbClr val="F6FEE8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822960" lvl="3" indent="0">
              <a:buNone/>
            </a:pPr>
            <a:r>
              <a:rPr lang="es-MX" sz="2400" dirty="0" smtClean="0"/>
              <a:t>.</a:t>
            </a:r>
          </a:p>
          <a:p>
            <a:pPr marL="822960" lvl="3" indent="0">
              <a:buNone/>
            </a:pPr>
            <a:endParaRPr lang="es-MX" sz="2400" dirty="0" smtClean="0"/>
          </a:p>
          <a:p>
            <a:endParaRPr lang="es-MX" sz="3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242" y="1240436"/>
            <a:ext cx="990849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9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RECTORA </a:t>
            </a:r>
            <a:br>
              <a:rPr lang="es-MX" dirty="0" smtClean="0"/>
            </a:br>
            <a:r>
              <a:rPr lang="es-MX" dirty="0" smtClean="0"/>
              <a:t>ESP. ELDA MIREYA ANGULO</a:t>
            </a:r>
            <a:endParaRPr lang="es-MX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53172" y="2120899"/>
            <a:ext cx="3526526" cy="462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0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Gestión comunitaria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Elaboración del plan de emergencia.</a:t>
            </a:r>
          </a:p>
          <a:p>
            <a:r>
              <a:rPr lang="es-MX" dirty="0" smtClean="0"/>
              <a:t>Reunión con lo lideres comunitarios.</a:t>
            </a:r>
          </a:p>
          <a:p>
            <a:r>
              <a:rPr lang="es-MX" dirty="0" smtClean="0"/>
              <a:t>Gestión con entidades externas e inter institucionales.</a:t>
            </a:r>
          </a:p>
          <a:p>
            <a:r>
              <a:rPr lang="es-MX" dirty="0" smtClean="0"/>
              <a:t>Realización de brigadas preventivas de riesgo.</a:t>
            </a:r>
          </a:p>
          <a:p>
            <a:r>
              <a:rPr lang="es-MX" dirty="0" smtClean="0"/>
              <a:t>Sensibilización a la comunidad educativa sobre el proyecto de gestión de riesgo.</a:t>
            </a:r>
          </a:p>
          <a:p>
            <a:r>
              <a:rPr lang="es-MX" dirty="0" smtClean="0"/>
              <a:t>Socialización del proyecto de gestión del riesgo.</a:t>
            </a:r>
          </a:p>
          <a:p>
            <a:r>
              <a:rPr lang="es-MX" dirty="0" smtClean="0"/>
              <a:t>Organización y funcionamiento del equipo (CONTRUCTORES DE PAZ).</a:t>
            </a:r>
          </a:p>
          <a:p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881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894463"/>
          </a:xfrm>
        </p:spPr>
        <p:txBody>
          <a:bodyPr/>
          <a:lstStyle/>
          <a:p>
            <a:pPr algn="ctr"/>
            <a:r>
              <a:rPr lang="es-MX" dirty="0"/>
              <a:t>CONTRUCTORES DE PAZ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1" y="1618813"/>
            <a:ext cx="6790544" cy="511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1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06538" y="2405063"/>
            <a:ext cx="7767637" cy="16462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dirty="0" smtClean="0"/>
              <a:t>ACCIONES ADELANTADAS DOCENTE ORIENTADORA</a:t>
            </a: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06538" y="4051300"/>
            <a:ext cx="7767637" cy="10969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endParaRPr lang="es-MX" dirty="0" smtClean="0"/>
          </a:p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s-MX" dirty="0" smtClean="0"/>
              <a:t>Esp. Ingri Julie Landázuri Lemos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22922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/>
              <a:t>A NIVEL DIRECTIVO</a:t>
            </a:r>
          </a:p>
        </p:txBody>
      </p:sp>
      <p:sp>
        <p:nvSpPr>
          <p:cNvPr id="6147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smtClean="0"/>
              <a:t>Acompañamiento y apoyo al  equipo técnico ( elaboración y definición  de estrategias, propuestas y acciones para el mejoramiento continuo institucional.</a:t>
            </a:r>
          </a:p>
          <a:p>
            <a:r>
              <a:rPr lang="es-MX" smtClean="0"/>
              <a:t>Apoyo en la actualización de manual de convivencia.</a:t>
            </a:r>
          </a:p>
          <a:p>
            <a:r>
              <a:rPr lang="es-MX" smtClean="0"/>
              <a:t>Apoyo a la conformación del comité  de convivencia escolar.</a:t>
            </a:r>
          </a:p>
          <a:p>
            <a:r>
              <a:rPr lang="es-MX" smtClean="0"/>
              <a:t>Apoyo a la gestión  directiva.</a:t>
            </a:r>
          </a:p>
          <a:p>
            <a:endParaRPr lang="es-MX" smtClean="0"/>
          </a:p>
        </p:txBody>
      </p:sp>
    </p:spTree>
    <p:extLst>
      <p:ext uri="{BB962C8B-B14F-4D97-AF65-F5344CB8AC3E}">
        <p14:creationId xmlns:p14="http://schemas.microsoft.com/office/powerpoint/2010/main" val="3476558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/>
              <a:t> </a:t>
            </a:r>
          </a:p>
        </p:txBody>
      </p:sp>
      <p:pic>
        <p:nvPicPr>
          <p:cNvPr id="7171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133475"/>
            <a:ext cx="3276600" cy="5054600"/>
          </a:xfrm>
        </p:spPr>
      </p:pic>
      <p:pic>
        <p:nvPicPr>
          <p:cNvPr id="7172" name="Picture 2" descr="WhatsApp Image 2021-01-15 at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" t="-1138" r="4839"/>
          <a:stretch>
            <a:fillRect/>
          </a:stretch>
        </p:blipFill>
        <p:spPr bwMode="auto">
          <a:xfrm>
            <a:off x="4397375" y="1133475"/>
            <a:ext cx="3195638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5" y="1328738"/>
            <a:ext cx="3019425" cy="485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725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/>
              <a:t>A NIVEL DE ESTUDIANTES</a:t>
            </a:r>
          </a:p>
        </p:txBody>
      </p:sp>
      <p:sp>
        <p:nvSpPr>
          <p:cNvPr id="8195" name="Marcador de contenido 2"/>
          <p:cNvSpPr>
            <a:spLocks noGrp="1"/>
          </p:cNvSpPr>
          <p:nvPr>
            <p:ph idx="1"/>
          </p:nvPr>
        </p:nvSpPr>
        <p:spPr>
          <a:xfrm>
            <a:off x="838200" y="1316038"/>
            <a:ext cx="10515600" cy="5057775"/>
          </a:xfrm>
        </p:spPr>
        <p:txBody>
          <a:bodyPr/>
          <a:lstStyle/>
          <a:p>
            <a:r>
              <a:rPr lang="es-MX" smtClean="0"/>
              <a:t>Acompañamiento, asesorías, orientación, atención y  seguimiento a estudiantes  con diferentes tipos de dificultades, a nivel individual, grupal y/o familiar.</a:t>
            </a:r>
          </a:p>
          <a:p>
            <a:r>
              <a:rPr lang="es-MX" smtClean="0"/>
              <a:t>Elaboración de estrategias para la sana convivencia escolar. </a:t>
            </a:r>
          </a:p>
          <a:p>
            <a:r>
              <a:rPr lang="es-MX" smtClean="0"/>
              <a:t>Apoyo   en la funcionalidad del gobierno escolar (personería, contraloría y consejo estudiantil).</a:t>
            </a:r>
          </a:p>
          <a:p>
            <a:r>
              <a:rPr lang="es-MX" smtClean="0"/>
              <a:t>Realización  de talleres  de prevención y promoción  de problemáticas sociales.</a:t>
            </a:r>
          </a:p>
          <a:p>
            <a:r>
              <a:rPr lang="es-MX" smtClean="0"/>
              <a:t>Inducción a  estudiantes nuevos.</a:t>
            </a:r>
          </a:p>
          <a:p>
            <a:r>
              <a:rPr lang="es-MX" smtClean="0"/>
              <a:t>Elaboración de  formatos institucionales(atención, seguimiento y registro de procesos). </a:t>
            </a:r>
          </a:p>
          <a:p>
            <a:r>
              <a:rPr lang="es-MX" smtClean="0"/>
              <a:t>Diseño de herramientas para el estudio en casa.</a:t>
            </a:r>
          </a:p>
          <a:p>
            <a:r>
              <a:rPr lang="es-MX" smtClean="0"/>
              <a:t>Gestión  y participación  en actividades extracurriculares  de diferentes procesos, programas y proyectos  asentados en el Distrito ( Fundación Plan, fundación  Ambulua,  solidaridad internacional, Hospital Luis Ablanque de la Plata, Personería Distrital.</a:t>
            </a:r>
          </a:p>
        </p:txBody>
      </p:sp>
    </p:spTree>
    <p:extLst>
      <p:ext uri="{BB962C8B-B14F-4D97-AF65-F5344CB8AC3E}">
        <p14:creationId xmlns:p14="http://schemas.microsoft.com/office/powerpoint/2010/main" val="820281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/>
              <a:t> </a:t>
            </a:r>
          </a:p>
        </p:txBody>
      </p:sp>
      <p:sp>
        <p:nvSpPr>
          <p:cNvPr id="9219" name="Marcador de contenido 2"/>
          <p:cNvSpPr>
            <a:spLocks noGrp="1"/>
          </p:cNvSpPr>
          <p:nvPr>
            <p:ph idx="1"/>
          </p:nvPr>
        </p:nvSpPr>
        <p:spPr>
          <a:xfrm>
            <a:off x="6283325" y="3986213"/>
            <a:ext cx="10515600" cy="4351337"/>
          </a:xfrm>
        </p:spPr>
        <p:txBody>
          <a:bodyPr/>
          <a:lstStyle/>
          <a:p>
            <a:pPr marL="0" indent="0">
              <a:buFont typeface="Wingdings 3" panose="05040102010807070707" pitchFamily="18" charset="2"/>
              <a:buNone/>
            </a:pPr>
            <a:r>
              <a:rPr lang="es-MX" smtClean="0"/>
              <a:t>     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es-MX" smtClean="0"/>
          </a:p>
          <a:p>
            <a:pPr marL="0" indent="0">
              <a:buFont typeface="Wingdings 3" panose="05040102010807070707" pitchFamily="18" charset="2"/>
              <a:buNone/>
            </a:pPr>
            <a:endParaRPr lang="es-MX" smtClean="0"/>
          </a:p>
          <a:p>
            <a:pPr marL="0" indent="0">
              <a:buFont typeface="Wingdings 3" panose="05040102010807070707" pitchFamily="18" charset="2"/>
              <a:buNone/>
            </a:pPr>
            <a:endParaRPr lang="es-MX" smtClean="0"/>
          </a:p>
          <a:p>
            <a:pPr marL="0" indent="0">
              <a:buFont typeface="Wingdings 3" panose="05040102010807070707" pitchFamily="18" charset="2"/>
              <a:buNone/>
            </a:pPr>
            <a:r>
              <a:rPr lang="es-MX" smtClean="0"/>
              <a:t>                                                   </a:t>
            </a:r>
          </a:p>
        </p:txBody>
      </p:sp>
      <p:pic>
        <p:nvPicPr>
          <p:cNvPr id="9220" name="Imagen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946150"/>
            <a:ext cx="29241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Imagen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1152525"/>
            <a:ext cx="28670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946150"/>
            <a:ext cx="3094037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3616325"/>
            <a:ext cx="33020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0" y="3590925"/>
            <a:ext cx="3946525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3686175"/>
            <a:ext cx="3251200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8108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/>
              <a:t>A NIVEL DE DOCENTES</a:t>
            </a:r>
          </a:p>
        </p:txBody>
      </p:sp>
      <p:sp>
        <p:nvSpPr>
          <p:cNvPr id="1024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smtClean="0"/>
              <a:t>Acompañamiento y seguimiento en procesos académicos y disciplinarios.</a:t>
            </a:r>
          </a:p>
          <a:p>
            <a:r>
              <a:rPr lang="es-MX" smtClean="0"/>
              <a:t>Estrategias  de intervención  a estudiantes con dificultades academicas y comportamentales.</a:t>
            </a:r>
          </a:p>
          <a:p>
            <a:r>
              <a:rPr lang="es-MX" smtClean="0"/>
              <a:t>Diseño de formatos  para la intervención en procesos</a:t>
            </a:r>
          </a:p>
          <a:p>
            <a:r>
              <a:rPr lang="es-MX" smtClean="0"/>
              <a:t>Charla sobre  salud mental.</a:t>
            </a:r>
          </a:p>
          <a:p>
            <a:r>
              <a:rPr lang="es-MX" smtClean="0"/>
              <a:t>Apoyo en actividades curriculares.</a:t>
            </a:r>
          </a:p>
          <a:p>
            <a:endParaRPr lang="es-MX" smtClean="0"/>
          </a:p>
        </p:txBody>
      </p:sp>
    </p:spTree>
    <p:extLst>
      <p:ext uri="{BB962C8B-B14F-4D97-AF65-F5344CB8AC3E}">
        <p14:creationId xmlns:p14="http://schemas.microsoft.com/office/powerpoint/2010/main" val="1408680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smtClean="0"/>
          </a:p>
        </p:txBody>
      </p:sp>
      <p:pic>
        <p:nvPicPr>
          <p:cNvPr id="11267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73438" y="4691063"/>
            <a:ext cx="2722562" cy="2166937"/>
          </a:xfrm>
        </p:spPr>
      </p:pic>
      <p:pic>
        <p:nvPicPr>
          <p:cNvPr id="11268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5" y="4059238"/>
            <a:ext cx="255746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1766888"/>
            <a:ext cx="2382837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Imagen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13" y="1781175"/>
            <a:ext cx="315277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078038"/>
            <a:ext cx="2889250" cy="487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213" y="1835150"/>
            <a:ext cx="2701925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3" descr="WhatsApp Image 2021-01-15 at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213" y="4489450"/>
            <a:ext cx="28384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39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/>
              <a:t>A NIVEL DE PADRES DE FAMILIA</a:t>
            </a:r>
          </a:p>
        </p:txBody>
      </p:sp>
      <p:sp>
        <p:nvSpPr>
          <p:cNvPr id="12291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smtClean="0"/>
              <a:t>Asesoría, acompañamiento y atención a padres de familia.</a:t>
            </a:r>
          </a:p>
          <a:p>
            <a:r>
              <a:rPr lang="es-MX" smtClean="0"/>
              <a:t>Conformación  del comité de  Asociación  de madres, padres de familias y cuidadores.</a:t>
            </a:r>
          </a:p>
          <a:p>
            <a:r>
              <a:rPr lang="es-MX" smtClean="0"/>
              <a:t>Apoyo a la conformación  del PAE</a:t>
            </a:r>
          </a:p>
          <a:p>
            <a:r>
              <a:rPr lang="es-MX" smtClean="0"/>
              <a:t>Apoyo a reuniones institucionales </a:t>
            </a:r>
          </a:p>
          <a:p>
            <a:r>
              <a:rPr lang="es-MX" smtClean="0"/>
              <a:t>Realización de talleres de prevención  y promoción de problemáticas sociales.</a:t>
            </a:r>
          </a:p>
          <a:p>
            <a:r>
              <a:rPr lang="es-MX" smtClean="0"/>
              <a:t>Conformación  de Escuela para padres.</a:t>
            </a:r>
          </a:p>
          <a:p>
            <a:r>
              <a:rPr lang="es-MX" smtClean="0"/>
              <a:t>Creación del grupo WhatsApp  de padres de familia.</a:t>
            </a:r>
          </a:p>
          <a:p>
            <a:r>
              <a:rPr lang="es-MX" smtClean="0"/>
              <a:t>Elaboración  de formatos (registros de atención y acompañamiento)</a:t>
            </a:r>
          </a:p>
        </p:txBody>
      </p:sp>
    </p:spTree>
    <p:extLst>
      <p:ext uri="{BB962C8B-B14F-4D97-AF65-F5344CB8AC3E}">
        <p14:creationId xmlns:p14="http://schemas.microsoft.com/office/powerpoint/2010/main" val="4091960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ORDEN DEL DÍA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2800" dirty="0" smtClean="0"/>
              <a:t>ORACIÓN</a:t>
            </a:r>
          </a:p>
          <a:p>
            <a:r>
              <a:rPr lang="es-MX" sz="2800" dirty="0" smtClean="0"/>
              <a:t>SALUDO DE BIENVENIDA.</a:t>
            </a:r>
          </a:p>
          <a:p>
            <a:r>
              <a:rPr lang="es-MX" sz="2800" dirty="0" smtClean="0"/>
              <a:t>INTERVENCIÓN DE LA RECTORA.</a:t>
            </a:r>
          </a:p>
          <a:p>
            <a:r>
              <a:rPr lang="es-MX" sz="2800" dirty="0" smtClean="0"/>
              <a:t>SOCIALIZACIÓN DE ÁREAS DE GESTIÓN. </a:t>
            </a:r>
          </a:p>
          <a:p>
            <a:r>
              <a:rPr lang="es-MX" sz="2800" dirty="0" smtClean="0"/>
              <a:t>SOCIALIZACIÓN INFORME FINANCIERO.</a:t>
            </a:r>
          </a:p>
          <a:p>
            <a:r>
              <a:rPr lang="es-MX" sz="2800" smtClean="0"/>
              <a:t>INTERVENCIÓN </a:t>
            </a:r>
            <a:r>
              <a:rPr lang="es-MX" sz="2800" dirty="0" smtClean="0"/>
              <a:t>DOCENTE ORIENTADORA.</a:t>
            </a:r>
          </a:p>
          <a:p>
            <a:r>
              <a:rPr lang="es-MX" sz="2800" dirty="0" smtClean="0"/>
              <a:t>PROPOSICIONES Y VARIOS.</a:t>
            </a:r>
          </a:p>
        </p:txBody>
      </p:sp>
    </p:spTree>
    <p:extLst>
      <p:ext uri="{BB962C8B-B14F-4D97-AF65-F5344CB8AC3E}">
        <p14:creationId xmlns:p14="http://schemas.microsoft.com/office/powerpoint/2010/main" val="286031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/>
              <a:t> </a:t>
            </a:r>
          </a:p>
        </p:txBody>
      </p:sp>
      <p:pic>
        <p:nvPicPr>
          <p:cNvPr id="13315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615950"/>
            <a:ext cx="2930525" cy="2947988"/>
          </a:xfrm>
        </p:spPr>
      </p:pic>
      <p:pic>
        <p:nvPicPr>
          <p:cNvPr id="13316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8" y="677863"/>
            <a:ext cx="2505075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5" y="738188"/>
            <a:ext cx="3121025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3563938"/>
            <a:ext cx="26035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Imagen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13" y="3938588"/>
            <a:ext cx="2297112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Imagen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4032250"/>
            <a:ext cx="252412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Imagen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850" y="3611563"/>
            <a:ext cx="243840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8477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PARTICIPACIÓN DE LA COMUNIDAD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4521" y="1783830"/>
            <a:ext cx="4212816" cy="470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78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073" y="1064301"/>
            <a:ext cx="10825421" cy="484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17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HORIZONTE INSTITUCIONAL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9848" y="1723869"/>
            <a:ext cx="10058400" cy="44483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b="1" dirty="0"/>
              <a:t>MISIÓN</a:t>
            </a:r>
          </a:p>
          <a:p>
            <a:pPr marL="0" indent="0" algn="just">
              <a:buNone/>
            </a:pPr>
            <a:r>
              <a:rPr lang="es-MX" dirty="0" smtClean="0"/>
              <a:t>La </a:t>
            </a:r>
            <a:r>
              <a:rPr lang="es-MX" dirty="0"/>
              <a:t>institución   Educativa   Juan José Rondón está formando hombres y mujeres integrales, desde la base de la filosofía humanista, la pedagogía   activa y la pedagogía social; orientados   en principio eco-turístico y de gestión empresarial  para Aprender  a conocer, Aprender  a hacer, Aprender a  ser, Aprender a vivir juntos. En constante dinámica con los valores humanos y los fundamentos etnoeducativos que evidencien el fortalecimiento de nuestra identidad</a:t>
            </a:r>
            <a:r>
              <a:rPr lang="es-MX" dirty="0" smtClean="0"/>
              <a:t>.</a:t>
            </a:r>
          </a:p>
          <a:p>
            <a:pPr marL="0" indent="0" algn="just">
              <a:buNone/>
            </a:pPr>
            <a:endParaRPr lang="es-MX" dirty="0" smtClean="0"/>
          </a:p>
          <a:p>
            <a:pPr marL="0" indent="0" algn="just">
              <a:buNone/>
            </a:pPr>
            <a:r>
              <a:rPr lang="es-MX" b="1" dirty="0" smtClean="0"/>
              <a:t>VISIÓN</a:t>
            </a:r>
            <a:endParaRPr lang="es-MX" b="1" dirty="0"/>
          </a:p>
          <a:p>
            <a:pPr marL="0" indent="0" algn="just">
              <a:buNone/>
            </a:pPr>
            <a:r>
              <a:rPr lang="es-MX" dirty="0" smtClean="0"/>
              <a:t>Para </a:t>
            </a:r>
            <a:r>
              <a:rPr lang="es-MX" dirty="0"/>
              <a:t>el año 2021, seremos una Institución líder en la formación de hombres y mujeres en el sector Eco turístico y Gestión Empresarial de la región, que atienda a los procesos de movilidad social, basado en los principios éticos y morales, de ciudadanos comprometidos con su región, generados por el sistema educativo, que se relacionen con los cambios que experimenta la estructura ocupacional general de la sociedad.</a:t>
            </a:r>
          </a:p>
          <a:p>
            <a:pPr algn="just"/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1032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ENFASIS INSTITUCIONAL</a:t>
            </a:r>
            <a:br>
              <a:rPr lang="es-MX" dirty="0" smtClean="0"/>
            </a:b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9848" y="3927422"/>
            <a:ext cx="10058400" cy="22447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MX" sz="4000" dirty="0" smtClean="0"/>
          </a:p>
          <a:p>
            <a:pPr marL="0" indent="0" algn="ctr">
              <a:buNone/>
            </a:pPr>
            <a:endParaRPr lang="es-MX" sz="4000" dirty="0"/>
          </a:p>
          <a:p>
            <a:pPr marL="0" indent="0" algn="ctr">
              <a:buNone/>
            </a:pPr>
            <a:r>
              <a:rPr lang="es-MX" sz="4000" dirty="0" smtClean="0"/>
              <a:t>GESTION EMPRESARIAL Y ECOTURISMO</a:t>
            </a:r>
          </a:p>
          <a:p>
            <a:pPr marL="0" indent="0" algn="ctr">
              <a:buNone/>
            </a:pPr>
            <a:endParaRPr lang="es-MX" sz="4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555" y="1533734"/>
            <a:ext cx="4649218" cy="351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1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954424"/>
          </a:xfrm>
        </p:spPr>
        <p:txBody>
          <a:bodyPr/>
          <a:lstStyle/>
          <a:p>
            <a:r>
              <a:rPr lang="es-MX" dirty="0" smtClean="0"/>
              <a:t>SABES QUE ES Rendición DE CUENTAS?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9848" y="1259174"/>
            <a:ext cx="10058400" cy="4913026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es-MX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Es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empoderar a los ciudadanos y desarrollar en 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ellos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un sentido de corresponsabilidad hacia lo 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público.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Generar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la confianza en las instituciones y la legitimidad del 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Estado.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ejorar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la calidad de las decisiones 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públicas.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Promover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la participación de la comunidad en la buena gestión del proceso 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educativo.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Contribuir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al cumplimiento de los principios constitucionales de transparencia, responsabilidad, eficacia, eficiencia, imparcialidad y participación 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ciudadana.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6. Garantizar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que la ciudadanía tenga acceso a la información sobre el sector 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educativo.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7. Comprometer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a los Directivos Docentes y a la comunidad educativa en general alrededor de un trabajo conjunto para el bienestar de los educandos y mejorar el proceso de 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comunicaci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entre 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Secretaría de Educación, los Establecimientos Educativos y la ciudadanía.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2927" y="116330"/>
            <a:ext cx="1624780" cy="183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5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4000" dirty="0" smtClean="0"/>
              <a:t>DISTRIBUCION DE DOCENTES Y DIRECTIVOS DOCENTES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975" y="1723869"/>
            <a:ext cx="10058400" cy="439211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243867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sz="3600" b="1" dirty="0"/>
              <a:t>DISTRIBUCION DE ESTUDIANTES POR SEDES Y GRADOS 2020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975" y="1394085"/>
            <a:ext cx="10058400" cy="499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314901"/>
            <a:ext cx="10058400" cy="904612"/>
          </a:xfrm>
        </p:spPr>
        <p:txBody>
          <a:bodyPr>
            <a:normAutofit/>
          </a:bodyPr>
          <a:lstStyle/>
          <a:p>
            <a:pPr algn="ctr"/>
            <a:r>
              <a:rPr lang="es-MX" sz="4400" b="1" dirty="0"/>
              <a:t>ENFASIS DE POLITICAS EDUCATIVAS 2020</a:t>
            </a:r>
            <a:endParaRPr lang="es-MX" sz="4400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173" y="1219513"/>
            <a:ext cx="10125075" cy="521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8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po de mader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Letras en madera</Template>
  <TotalTime>301</TotalTime>
  <Words>1365</Words>
  <Application>Microsoft Office PowerPoint</Application>
  <PresentationFormat>Panorámica</PresentationFormat>
  <Paragraphs>168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32</vt:i4>
      </vt:variant>
    </vt:vector>
  </HeadingPairs>
  <TitlesOfParts>
    <vt:vector size="41" baseType="lpstr">
      <vt:lpstr>Arial</vt:lpstr>
      <vt:lpstr>Calibri</vt:lpstr>
      <vt:lpstr>Rockwell</vt:lpstr>
      <vt:lpstr>Rockwell Condensed</vt:lpstr>
      <vt:lpstr>Trebuchet MS</vt:lpstr>
      <vt:lpstr>Wingdings</vt:lpstr>
      <vt:lpstr>Wingdings 3</vt:lpstr>
      <vt:lpstr>Tipo de madera</vt:lpstr>
      <vt:lpstr>Faceta</vt:lpstr>
      <vt:lpstr> Institución educativa juan José rondón </vt:lpstr>
      <vt:lpstr>RECTORA  ESP. ELDA MIREYA ANGULO</vt:lpstr>
      <vt:lpstr>ORDEN DEL DÍA</vt:lpstr>
      <vt:lpstr>HORIZONTE INSTITUCIONAL</vt:lpstr>
      <vt:lpstr>ENFASIS INSTITUCIONAL </vt:lpstr>
      <vt:lpstr>SABES QUE ES Rendición DE CUENTAS?</vt:lpstr>
      <vt:lpstr>DISTRIBUCION DE DOCENTES Y DIRECTIVOS DOCENTES</vt:lpstr>
      <vt:lpstr>DISTRIBUCION DE ESTUDIANTES POR SEDES Y GRADOS 2020 </vt:lpstr>
      <vt:lpstr>ENFASIS DE POLITICAS EDUCATIVAS 2020</vt:lpstr>
      <vt:lpstr>ÁREAS DE GESTIÓN</vt:lpstr>
      <vt:lpstr>GESTIÓN DIRECTIVA </vt:lpstr>
      <vt:lpstr>Presentación de PowerPoint</vt:lpstr>
      <vt:lpstr>Presentación de PowerPoint</vt:lpstr>
      <vt:lpstr>Presentación de PowerPoint</vt:lpstr>
      <vt:lpstr>Presentación de PowerPoint</vt:lpstr>
      <vt:lpstr>Gestión académica </vt:lpstr>
      <vt:lpstr>Gestión administrativa y financiera</vt:lpstr>
      <vt:lpstr>Gestión administrativa y financiera</vt:lpstr>
      <vt:lpstr>Gestión administrativa y financiera</vt:lpstr>
      <vt:lpstr>Gestión comunitaria</vt:lpstr>
      <vt:lpstr>CONTRUCTORES DE PAZ</vt:lpstr>
      <vt:lpstr>ACCIONES ADELANTADAS DOCENTE ORIENTADORA</vt:lpstr>
      <vt:lpstr>A NIVEL DIRECTIVO</vt:lpstr>
      <vt:lpstr> </vt:lpstr>
      <vt:lpstr>A NIVEL DE ESTUDIANTES</vt:lpstr>
      <vt:lpstr> </vt:lpstr>
      <vt:lpstr>A NIVEL DE DOCENTES</vt:lpstr>
      <vt:lpstr>Presentación de PowerPoint</vt:lpstr>
      <vt:lpstr>A NIVEL DE PADRES DE FAMILIA</vt:lpstr>
      <vt:lpstr> </vt:lpstr>
      <vt:lpstr>PARTICIPACIÓN DE LA COMUNIDAD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Institución educativa juan José rondón</dc:title>
  <dc:creator>DELEGADO EDUCACION MIRA</dc:creator>
  <cp:lastModifiedBy>JUAN JOSE RONDON</cp:lastModifiedBy>
  <cp:revision>41</cp:revision>
  <dcterms:created xsi:type="dcterms:W3CDTF">2021-04-07T16:23:36Z</dcterms:created>
  <dcterms:modified xsi:type="dcterms:W3CDTF">2021-06-11T15:13:53Z</dcterms:modified>
</cp:coreProperties>
</file>